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27" r:id="rId3"/>
    <p:sldId id="335" r:id="rId4"/>
    <p:sldId id="311" r:id="rId5"/>
    <p:sldId id="323" r:id="rId6"/>
    <p:sldId id="324" r:id="rId7"/>
    <p:sldId id="325" r:id="rId8"/>
    <p:sldId id="312" r:id="rId9"/>
    <p:sldId id="313" r:id="rId10"/>
    <p:sldId id="328" r:id="rId11"/>
    <p:sldId id="329" r:id="rId12"/>
    <p:sldId id="330" r:id="rId13"/>
    <p:sldId id="332" r:id="rId14"/>
    <p:sldId id="31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Arenare" initials="C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F69240"/>
              </a:solidFill>
              <a:prstDash val="solid"/>
              <a:round/>
            </a:ln>
          </a:left>
          <a:right>
            <a:ln w="9525" cap="flat">
              <a:solidFill>
                <a:srgbClr val="F69240"/>
              </a:solidFill>
              <a:prstDash val="solid"/>
              <a:round/>
            </a:ln>
          </a:right>
          <a:top>
            <a:ln w="9525" cap="flat">
              <a:solidFill>
                <a:srgbClr val="F69240"/>
              </a:solidFill>
              <a:prstDash val="solid"/>
              <a:round/>
            </a:ln>
          </a:top>
          <a:bottom>
            <a:ln w="9525" cap="flat">
              <a:solidFill>
                <a:srgbClr val="F69240"/>
              </a:solidFill>
              <a:prstDash val="solid"/>
              <a:round/>
            </a:ln>
          </a:bottom>
          <a:insideH>
            <a:ln w="9525" cap="flat">
              <a:solidFill>
                <a:srgbClr val="F69240"/>
              </a:solidFill>
              <a:prstDash val="solid"/>
              <a:round/>
            </a:ln>
          </a:insideH>
          <a:insideV>
            <a:ln w="9525" cap="flat">
              <a:solidFill>
                <a:srgbClr val="F69240"/>
              </a:solidFill>
              <a:prstDash val="solid"/>
              <a:round/>
            </a:ln>
          </a:insideV>
        </a:tcBdr>
        <a:fill>
          <a:solidFill>
            <a:schemeClr val="accent6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F69240"/>
              </a:solidFill>
              <a:prstDash val="solid"/>
              <a:round/>
            </a:ln>
          </a:left>
          <a:right>
            <a:ln w="25400" cap="flat">
              <a:solidFill>
                <a:schemeClr val="accent6"/>
              </a:solidFill>
              <a:prstDash val="solid"/>
              <a:round/>
            </a:ln>
          </a:right>
          <a:top>
            <a:ln w="9525" cap="flat">
              <a:solidFill>
                <a:srgbClr val="F69240"/>
              </a:solidFill>
              <a:prstDash val="solid"/>
              <a:round/>
            </a:ln>
          </a:top>
          <a:bottom>
            <a:ln w="9525" cap="flat">
              <a:solidFill>
                <a:srgbClr val="F69240"/>
              </a:solidFill>
              <a:prstDash val="solid"/>
              <a:round/>
            </a:ln>
          </a:bottom>
          <a:insideH>
            <a:ln w="9525" cap="flat">
              <a:solidFill>
                <a:srgbClr val="F69240"/>
              </a:solidFill>
              <a:prstDash val="solid"/>
              <a:round/>
            </a:ln>
          </a:insideH>
          <a:insideV>
            <a:ln w="9525" cap="flat">
              <a:solidFill>
                <a:srgbClr val="F69240"/>
              </a:solidFill>
              <a:prstDash val="solid"/>
              <a:round/>
            </a:ln>
          </a:insideV>
        </a:tcBdr>
        <a:fill>
          <a:solidFill>
            <a:schemeClr val="accent6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F69240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/>
    <p:restoredTop sz="92606"/>
  </p:normalViewPr>
  <p:slideViewPr>
    <p:cSldViewPr snapToGrid="0">
      <p:cViewPr>
        <p:scale>
          <a:sx n="62" d="100"/>
          <a:sy n="62" d="100"/>
        </p:scale>
        <p:origin x="59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3430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Immagine 9" descr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14" y="1700808"/>
            <a:ext cx="2538991" cy="253899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nettore 1 11"/>
          <p:cNvSpPr/>
          <p:nvPr/>
        </p:nvSpPr>
        <p:spPr>
          <a:xfrm flipH="1">
            <a:off x="4367807" y="188640"/>
            <a:ext cx="1" cy="6408712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751851" y="548679"/>
            <a:ext cx="6913365" cy="45365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24592" indent="-367392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57300" indent="-342900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83079" indent="-411479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40279" indent="-411479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4751916" y="5379813"/>
            <a:ext cx="7008284" cy="425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7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4751918" y="5877941"/>
            <a:ext cx="7105650" cy="791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egnaposto immagine 10"/>
          <p:cNvSpPr>
            <a:spLocks noGrp="1"/>
          </p:cNvSpPr>
          <p:nvPr>
            <p:ph type="pic" idx="13"/>
          </p:nvPr>
        </p:nvSpPr>
        <p:spPr>
          <a:xfrm>
            <a:off x="1534585" y="1700810"/>
            <a:ext cx="9122834" cy="41052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Segnaposto testo 9"/>
          <p:cNvSpPr>
            <a:spLocks noGrp="1"/>
          </p:cNvSpPr>
          <p:nvPr>
            <p:ph type="body" idx="13"/>
          </p:nvPr>
        </p:nvSpPr>
        <p:spPr>
          <a:xfrm>
            <a:off x="527051" y="1989138"/>
            <a:ext cx="1123315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ts val="400"/>
              </a:spcBef>
              <a:buFontTx/>
              <a:buChar char="▪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5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4" name="Segnaposto testo 7"/>
          <p:cNvSpPr>
            <a:spLocks noGrp="1"/>
          </p:cNvSpPr>
          <p:nvPr>
            <p:ph type="body" idx="13"/>
          </p:nvPr>
        </p:nvSpPr>
        <p:spPr>
          <a:xfrm>
            <a:off x="527051" y="1412875"/>
            <a:ext cx="11233151" cy="4608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3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gnaposto immagine 10"/>
          <p:cNvSpPr>
            <a:spLocks noGrp="1"/>
          </p:cNvSpPr>
          <p:nvPr>
            <p:ph type="pic" idx="13"/>
          </p:nvPr>
        </p:nvSpPr>
        <p:spPr>
          <a:xfrm>
            <a:off x="1534585" y="1700810"/>
            <a:ext cx="9122834" cy="41052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ttango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9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505" y="116632"/>
            <a:ext cx="2538990" cy="253899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asellaDiTesto 8"/>
          <p:cNvSpPr txBox="1"/>
          <p:nvPr/>
        </p:nvSpPr>
        <p:spPr>
          <a:xfrm>
            <a:off x="4175786" y="6453335"/>
            <a:ext cx="384042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t>www.unibo.it</a:t>
            </a:r>
          </a:p>
        </p:txBody>
      </p:sp>
      <p:sp>
        <p:nvSpPr>
          <p:cNvPr id="19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487487" y="2780927"/>
            <a:ext cx="9217026" cy="432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61307" indent="-204107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04900" indent="-190500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indent="-228600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indent="-228600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2" name="Segnaposto testo 12"/>
          <p:cNvSpPr>
            <a:spLocks noGrp="1"/>
          </p:cNvSpPr>
          <p:nvPr>
            <p:ph type="body" sz="quarter" idx="13"/>
          </p:nvPr>
        </p:nvSpPr>
        <p:spPr>
          <a:xfrm>
            <a:off x="1439483" y="3573017"/>
            <a:ext cx="931303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3" name="Segnaposto testo 15"/>
          <p:cNvSpPr>
            <a:spLocks noGrp="1"/>
          </p:cNvSpPr>
          <p:nvPr>
            <p:ph type="body" sz="quarter" idx="14"/>
          </p:nvPr>
        </p:nvSpPr>
        <p:spPr>
          <a:xfrm>
            <a:off x="1390650" y="4725144"/>
            <a:ext cx="9410701" cy="1440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asellaDiTesto 8"/>
          <p:cNvSpPr txBox="1"/>
          <p:nvPr/>
        </p:nvSpPr>
        <p:spPr>
          <a:xfrm>
            <a:off x="4175788" y="6453335"/>
            <a:ext cx="384042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r>
              <a:t>www.unibo.it</a:t>
            </a:r>
          </a:p>
        </p:txBody>
      </p:sp>
      <p:pic>
        <p:nvPicPr>
          <p:cNvPr id="202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60" y="332656"/>
            <a:ext cx="5006483" cy="230457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487487" y="2780927"/>
            <a:ext cx="9217026" cy="432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61307" indent="-204107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04900" indent="-190500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indent="-228600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indent="-228600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4" name="Segnaposto testo 12"/>
          <p:cNvSpPr>
            <a:spLocks noGrp="1"/>
          </p:cNvSpPr>
          <p:nvPr>
            <p:ph type="body" sz="quarter" idx="13"/>
          </p:nvPr>
        </p:nvSpPr>
        <p:spPr>
          <a:xfrm>
            <a:off x="1439484" y="3573019"/>
            <a:ext cx="931303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5" name="Segnaposto testo 15"/>
          <p:cNvSpPr>
            <a:spLocks noGrp="1"/>
          </p:cNvSpPr>
          <p:nvPr>
            <p:ph type="body" sz="quarter" idx="14"/>
          </p:nvPr>
        </p:nvSpPr>
        <p:spPr>
          <a:xfrm>
            <a:off x="1390650" y="4725144"/>
            <a:ext cx="9410701" cy="1440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3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AF5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2416" y="6264017"/>
            <a:ext cx="205184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01388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536" y="229361"/>
            <a:ext cx="11765280" cy="6096000"/>
          </a:xfrm>
          <a:custGeom>
            <a:avLst/>
            <a:gdLst/>
            <a:ahLst/>
            <a:cxnLst/>
            <a:rect l="l" t="t" r="r" b="b"/>
            <a:pathLst>
              <a:path w="8823960" h="6096000">
                <a:moveTo>
                  <a:pt x="0" y="673354"/>
                </a:moveTo>
                <a:lnTo>
                  <a:pt x="1690" y="625269"/>
                </a:lnTo>
                <a:lnTo>
                  <a:pt x="6686" y="578096"/>
                </a:lnTo>
                <a:lnTo>
                  <a:pt x="14874" y="531949"/>
                </a:lnTo>
                <a:lnTo>
                  <a:pt x="26139" y="486942"/>
                </a:lnTo>
                <a:lnTo>
                  <a:pt x="40368" y="443189"/>
                </a:lnTo>
                <a:lnTo>
                  <a:pt x="57446" y="400803"/>
                </a:lnTo>
                <a:lnTo>
                  <a:pt x="77260" y="359900"/>
                </a:lnTo>
                <a:lnTo>
                  <a:pt x="99696" y="320593"/>
                </a:lnTo>
                <a:lnTo>
                  <a:pt x="124639" y="282995"/>
                </a:lnTo>
                <a:lnTo>
                  <a:pt x="151977" y="247222"/>
                </a:lnTo>
                <a:lnTo>
                  <a:pt x="181594" y="213386"/>
                </a:lnTo>
                <a:lnTo>
                  <a:pt x="213378" y="181602"/>
                </a:lnTo>
                <a:lnTo>
                  <a:pt x="247213" y="151984"/>
                </a:lnTo>
                <a:lnTo>
                  <a:pt x="282987" y="124646"/>
                </a:lnTo>
                <a:lnTo>
                  <a:pt x="320585" y="99701"/>
                </a:lnTo>
                <a:lnTo>
                  <a:pt x="359893" y="77265"/>
                </a:lnTo>
                <a:lnTo>
                  <a:pt x="400798" y="57450"/>
                </a:lnTo>
                <a:lnTo>
                  <a:pt x="443184" y="40370"/>
                </a:lnTo>
                <a:lnTo>
                  <a:pt x="486940" y="26141"/>
                </a:lnTo>
                <a:lnTo>
                  <a:pt x="531949" y="14875"/>
                </a:lnTo>
                <a:lnTo>
                  <a:pt x="578100" y="6687"/>
                </a:lnTo>
                <a:lnTo>
                  <a:pt x="625277" y="1690"/>
                </a:lnTo>
                <a:lnTo>
                  <a:pt x="673366" y="0"/>
                </a:lnTo>
                <a:lnTo>
                  <a:pt x="8150606" y="0"/>
                </a:lnTo>
                <a:lnTo>
                  <a:pt x="8198690" y="1690"/>
                </a:lnTo>
                <a:lnTo>
                  <a:pt x="8245863" y="6687"/>
                </a:lnTo>
                <a:lnTo>
                  <a:pt x="8292010" y="14875"/>
                </a:lnTo>
                <a:lnTo>
                  <a:pt x="8337017" y="26141"/>
                </a:lnTo>
                <a:lnTo>
                  <a:pt x="8380770" y="40370"/>
                </a:lnTo>
                <a:lnTo>
                  <a:pt x="8423156" y="57450"/>
                </a:lnTo>
                <a:lnTo>
                  <a:pt x="8464059" y="77265"/>
                </a:lnTo>
                <a:lnTo>
                  <a:pt x="8503366" y="99701"/>
                </a:lnTo>
                <a:lnTo>
                  <a:pt x="8540964" y="124646"/>
                </a:lnTo>
                <a:lnTo>
                  <a:pt x="8576737" y="151984"/>
                </a:lnTo>
                <a:lnTo>
                  <a:pt x="8610573" y="181602"/>
                </a:lnTo>
                <a:lnTo>
                  <a:pt x="8642357" y="213386"/>
                </a:lnTo>
                <a:lnTo>
                  <a:pt x="8671975" y="247222"/>
                </a:lnTo>
                <a:lnTo>
                  <a:pt x="8699313" y="282995"/>
                </a:lnTo>
                <a:lnTo>
                  <a:pt x="8724258" y="320593"/>
                </a:lnTo>
                <a:lnTo>
                  <a:pt x="8746694" y="359900"/>
                </a:lnTo>
                <a:lnTo>
                  <a:pt x="8766509" y="400803"/>
                </a:lnTo>
                <a:lnTo>
                  <a:pt x="8783589" y="443189"/>
                </a:lnTo>
                <a:lnTo>
                  <a:pt x="8797818" y="486942"/>
                </a:lnTo>
                <a:lnTo>
                  <a:pt x="8809084" y="531949"/>
                </a:lnTo>
                <a:lnTo>
                  <a:pt x="8817272" y="578096"/>
                </a:lnTo>
                <a:lnTo>
                  <a:pt x="8822269" y="625269"/>
                </a:lnTo>
                <a:lnTo>
                  <a:pt x="8823960" y="673354"/>
                </a:lnTo>
                <a:lnTo>
                  <a:pt x="8823960" y="5422633"/>
                </a:lnTo>
                <a:lnTo>
                  <a:pt x="8822269" y="5470722"/>
                </a:lnTo>
                <a:lnTo>
                  <a:pt x="8817272" y="5517899"/>
                </a:lnTo>
                <a:lnTo>
                  <a:pt x="8809084" y="5564050"/>
                </a:lnTo>
                <a:lnTo>
                  <a:pt x="8797818" y="5609059"/>
                </a:lnTo>
                <a:lnTo>
                  <a:pt x="8783589" y="5652815"/>
                </a:lnTo>
                <a:lnTo>
                  <a:pt x="8766509" y="5695201"/>
                </a:lnTo>
                <a:lnTo>
                  <a:pt x="8746694" y="5736106"/>
                </a:lnTo>
                <a:lnTo>
                  <a:pt x="8724258" y="5775414"/>
                </a:lnTo>
                <a:lnTo>
                  <a:pt x="8699313" y="5813012"/>
                </a:lnTo>
                <a:lnTo>
                  <a:pt x="8671975" y="5848786"/>
                </a:lnTo>
                <a:lnTo>
                  <a:pt x="8642357" y="5882621"/>
                </a:lnTo>
                <a:lnTo>
                  <a:pt x="8610573" y="5914405"/>
                </a:lnTo>
                <a:lnTo>
                  <a:pt x="8576737" y="5944022"/>
                </a:lnTo>
                <a:lnTo>
                  <a:pt x="8540964" y="5971360"/>
                </a:lnTo>
                <a:lnTo>
                  <a:pt x="8503366" y="5996303"/>
                </a:lnTo>
                <a:lnTo>
                  <a:pt x="8464059" y="6018739"/>
                </a:lnTo>
                <a:lnTo>
                  <a:pt x="8423156" y="6038553"/>
                </a:lnTo>
                <a:lnTo>
                  <a:pt x="8380770" y="6055631"/>
                </a:lnTo>
                <a:lnTo>
                  <a:pt x="8337017" y="6069860"/>
                </a:lnTo>
                <a:lnTo>
                  <a:pt x="8292010" y="6081125"/>
                </a:lnTo>
                <a:lnTo>
                  <a:pt x="8245863" y="6089313"/>
                </a:lnTo>
                <a:lnTo>
                  <a:pt x="8198690" y="6094309"/>
                </a:lnTo>
                <a:lnTo>
                  <a:pt x="8150606" y="6096000"/>
                </a:lnTo>
                <a:lnTo>
                  <a:pt x="673366" y="6096000"/>
                </a:lnTo>
                <a:lnTo>
                  <a:pt x="625277" y="6094309"/>
                </a:lnTo>
                <a:lnTo>
                  <a:pt x="578100" y="6089313"/>
                </a:lnTo>
                <a:lnTo>
                  <a:pt x="531949" y="6081125"/>
                </a:lnTo>
                <a:lnTo>
                  <a:pt x="486940" y="6069860"/>
                </a:lnTo>
                <a:lnTo>
                  <a:pt x="443184" y="6055631"/>
                </a:lnTo>
                <a:lnTo>
                  <a:pt x="400798" y="6038553"/>
                </a:lnTo>
                <a:lnTo>
                  <a:pt x="359893" y="6018739"/>
                </a:lnTo>
                <a:lnTo>
                  <a:pt x="320585" y="5996303"/>
                </a:lnTo>
                <a:lnTo>
                  <a:pt x="282987" y="5971360"/>
                </a:lnTo>
                <a:lnTo>
                  <a:pt x="247213" y="5944022"/>
                </a:lnTo>
                <a:lnTo>
                  <a:pt x="213378" y="5914405"/>
                </a:lnTo>
                <a:lnTo>
                  <a:pt x="181594" y="5882621"/>
                </a:lnTo>
                <a:lnTo>
                  <a:pt x="151977" y="5848786"/>
                </a:lnTo>
                <a:lnTo>
                  <a:pt x="124639" y="5813012"/>
                </a:lnTo>
                <a:lnTo>
                  <a:pt x="99696" y="5775414"/>
                </a:lnTo>
                <a:lnTo>
                  <a:pt x="77260" y="5736106"/>
                </a:lnTo>
                <a:lnTo>
                  <a:pt x="57446" y="5695201"/>
                </a:lnTo>
                <a:lnTo>
                  <a:pt x="40368" y="5652815"/>
                </a:lnTo>
                <a:lnTo>
                  <a:pt x="26139" y="5609059"/>
                </a:lnTo>
                <a:lnTo>
                  <a:pt x="14874" y="5564050"/>
                </a:lnTo>
                <a:lnTo>
                  <a:pt x="6686" y="5517899"/>
                </a:lnTo>
                <a:lnTo>
                  <a:pt x="1690" y="5470722"/>
                </a:lnTo>
                <a:lnTo>
                  <a:pt x="0" y="5422633"/>
                </a:lnTo>
                <a:lnTo>
                  <a:pt x="0" y="673354"/>
                </a:lnTo>
                <a:close/>
              </a:path>
            </a:pathLst>
          </a:custGeom>
          <a:ln w="28956">
            <a:solidFill>
              <a:srgbClr val="33666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017016" y="1710689"/>
            <a:ext cx="102616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200" y="0"/>
                </a:lnTo>
              </a:path>
            </a:pathLst>
          </a:custGeom>
          <a:ln w="38100">
            <a:solidFill>
              <a:srgbClr val="33666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AF5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532416" y="6264017"/>
            <a:ext cx="205184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18558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4"/>
            <a:ext cx="1123315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egnaposto testo 7"/>
          <p:cNvSpPr>
            <a:spLocks noGrp="1"/>
          </p:cNvSpPr>
          <p:nvPr>
            <p:ph type="body" idx="13"/>
          </p:nvPr>
        </p:nvSpPr>
        <p:spPr>
          <a:xfrm>
            <a:off x="527050" y="1412875"/>
            <a:ext cx="11233151" cy="4608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5"/>
            <a:ext cx="11233150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527050" y="476674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egnaposto immagine 10"/>
          <p:cNvSpPr>
            <a:spLocks noGrp="1"/>
          </p:cNvSpPr>
          <p:nvPr>
            <p:ph type="pic" idx="13"/>
          </p:nvPr>
        </p:nvSpPr>
        <p:spPr>
          <a:xfrm>
            <a:off x="1534584" y="1700808"/>
            <a:ext cx="9122834" cy="41052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4"/>
            <a:ext cx="1123315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1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1" y="1988842"/>
            <a:ext cx="3456384" cy="217685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Connettore 1 11"/>
          <p:cNvSpPr/>
          <p:nvPr/>
        </p:nvSpPr>
        <p:spPr>
          <a:xfrm flipH="1">
            <a:off x="4367807" y="188640"/>
            <a:ext cx="1" cy="6408712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4" name="Immagine 5" descr="Immagine 5"/>
          <p:cNvPicPr>
            <a:picLocks noChangeAspect="1"/>
          </p:cNvPicPr>
          <p:nvPr/>
        </p:nvPicPr>
        <p:blipFill>
          <a:blip r:embed="rId3"/>
          <a:srcRect l="17904" r="15846"/>
          <a:stretch>
            <a:fillRect/>
          </a:stretch>
        </p:blipFill>
        <p:spPr>
          <a:xfrm>
            <a:off x="492082" y="1952837"/>
            <a:ext cx="3443678" cy="2772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magine 1" descr="Immagine 1"/>
          <p:cNvPicPr>
            <a:picLocks noChangeAspect="1"/>
          </p:cNvPicPr>
          <p:nvPr/>
        </p:nvPicPr>
        <p:blipFill>
          <a:blip r:embed="rId4"/>
          <a:srcRect l="19445" r="18056"/>
          <a:stretch>
            <a:fillRect/>
          </a:stretch>
        </p:blipFill>
        <p:spPr>
          <a:xfrm>
            <a:off x="623391" y="1952837"/>
            <a:ext cx="3240361" cy="238655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751851" y="548679"/>
            <a:ext cx="6913365" cy="45365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24592" indent="-367392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57300" indent="-342900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83079" indent="-411479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40279" indent="-411479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4751916" y="5379813"/>
            <a:ext cx="7008284" cy="425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9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4751918" y="5877941"/>
            <a:ext cx="7105651" cy="791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" name="Segnaposto testo 9"/>
          <p:cNvSpPr>
            <a:spLocks noGrp="1"/>
          </p:cNvSpPr>
          <p:nvPr>
            <p:ph type="body" idx="13"/>
          </p:nvPr>
        </p:nvSpPr>
        <p:spPr>
          <a:xfrm>
            <a:off x="527051" y="1989138"/>
            <a:ext cx="1123315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ts val="400"/>
              </a:spcBef>
              <a:buFontTx/>
              <a:buChar char="▪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0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7" name="Segnaposto testo 7"/>
          <p:cNvSpPr>
            <a:spLocks noGrp="1"/>
          </p:cNvSpPr>
          <p:nvPr>
            <p:ph type="body" idx="13"/>
          </p:nvPr>
        </p:nvSpPr>
        <p:spPr>
          <a:xfrm>
            <a:off x="527051" y="1412875"/>
            <a:ext cx="11233151" cy="4608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6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Immagin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24392" y="6101634"/>
            <a:ext cx="2103121" cy="5818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</p:sldLayoutIdLst>
  <p:transition spd="slow">
    <p:push dir="u"/>
  </p:transition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nmb910leD6c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U6teudtM6ag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llenamento.cisiaonline.it/utenti_esterni/login_studente.php" TargetMode="External"/><Relationship Id="rId2" Type="http://schemas.openxmlformats.org/officeDocument/2006/relationships/hyperlink" Target="https://www.cisiaonline.it/area-tematica-tolc-economia/home-tolc-economia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isiaonline.it/area-tematica-tolc-economia/materiali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versita.it/tolc-e-economia-simulazione-gratuita/" TargetMode="External"/><Relationship Id="rId3" Type="http://schemas.openxmlformats.org/officeDocument/2006/relationships/hyperlink" Target="https://lms.federica.eu/enrol/index.php?id=3" TargetMode="External"/><Relationship Id="rId7" Type="http://schemas.openxmlformats.org/officeDocument/2006/relationships/hyperlink" Target="http://www.hoeplitest.it/Test-ammissione/Simulazione-test-ammissione.aspx" TargetMode="External"/><Relationship Id="rId2" Type="http://schemas.openxmlformats.org/officeDocument/2006/relationships/hyperlink" Target="https://lms.federica.e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dises.it/attivita/simulazione-test-economia-giurisprudenza-scienze-politiche/" TargetMode="External"/><Relationship Id="rId5" Type="http://schemas.openxmlformats.org/officeDocument/2006/relationships/hyperlink" Target="https://www.youtube.com/results?search_query=tolc+e" TargetMode="External"/><Relationship Id="rId10" Type="http://schemas.openxmlformats.org/officeDocument/2006/relationships/hyperlink" Target="https://www.studentville.it/studiare/simulazione-test-economia-risorse-utili-per-esercitarsi/" TargetMode="External"/><Relationship Id="rId4" Type="http://schemas.openxmlformats.org/officeDocument/2006/relationships/hyperlink" Target="https://almaorienta.unibo.it/it/almamathematica" TargetMode="External"/><Relationship Id="rId9" Type="http://schemas.openxmlformats.org/officeDocument/2006/relationships/hyperlink" Target="https://www.skuola.net/test-ingresso/test-economia/simulazione-test-economia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iulia.guazzaloca2@unibo.it" TargetMode="External"/><Relationship Id="rId2" Type="http://schemas.openxmlformats.org/officeDocument/2006/relationships/hyperlink" Target="https://corsi.unibo.it/laurea/ScienzePoliticheSocialiInternazionali/contatti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about:blank" TargetMode="External"/><Relationship Id="rId5" Type="http://schemas.openxmlformats.org/officeDocument/2006/relationships/hyperlink" Target="https://unibo.zoom.us/j/98150703341#success" TargetMode="External"/><Relationship Id="rId4" Type="http://schemas.openxmlformats.org/officeDocument/2006/relationships/hyperlink" Target="mailto:didatticasociale.sposi@unibo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rsi.unibo.it/laurea/ScienzePoliticheSocialiInternazionali/faq-domande-e-risposte-sul-corso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rsi.unibo.it/laurea/ScienzePoliticheSocialiInternazionali/iscriversi-al-corso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i.unibo.it/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siaonline.it/aperte-le-iscrizioni-ai-tolc-2021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laurea/ScienzePoliticheSocialiInternazionali/iscriversi-al-corso" TargetMode="External"/><Relationship Id="rId2" Type="http://schemas.openxmlformats.org/officeDocument/2006/relationships/hyperlink" Target="https://www.cisiaonline.it/area-tematica-tolc-economia/struttura-della-prova-e-syllabu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rsi.unibo.it/laurea/ScienzePoliticheSocialiInternazionali/tol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egnaposto testo 1"/>
          <p:cNvSpPr txBox="1">
            <a:spLocks noGrp="1"/>
          </p:cNvSpPr>
          <p:nvPr>
            <p:ph type="body" sz="half" idx="1"/>
          </p:nvPr>
        </p:nvSpPr>
        <p:spPr>
          <a:xfrm>
            <a:off x="4439816" y="980729"/>
            <a:ext cx="7344817" cy="33123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1500"/>
              </a:spcBef>
              <a:defRPr sz="66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Come iscriversi a SPOSI?</a:t>
            </a:r>
            <a:endParaRPr dirty="0"/>
          </a:p>
        </p:txBody>
      </p:sp>
      <p:sp>
        <p:nvSpPr>
          <p:cNvPr id="216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0" y="4437111"/>
            <a:ext cx="12176391" cy="2420889"/>
          </a:xfrm>
          <a:prstGeom prst="rect">
            <a:avLst/>
          </a:prstGeom>
          <a:gradFill>
            <a:gsLst>
              <a:gs pos="0">
                <a:srgbClr val="9A2F2C"/>
              </a:gs>
              <a:gs pos="80000">
                <a:srgbClr val="CA3E3A"/>
              </a:gs>
              <a:gs pos="100000">
                <a:srgbClr val="CE3B37"/>
              </a:gs>
            </a:gsLst>
            <a:lin ang="16200000"/>
          </a:gradFill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ctr">
              <a:spcBef>
                <a:spcPts val="601"/>
              </a:spcBef>
              <a:defRPr sz="2800" b="1">
                <a:solidFill>
                  <a:srgbClr val="FFFFFF"/>
                </a:solidFill>
              </a:defRPr>
            </a:pPr>
            <a:endParaRPr lang="it-IT" dirty="0"/>
          </a:p>
          <a:p>
            <a:pPr algn="ctr">
              <a:spcBef>
                <a:spcPts val="601"/>
              </a:spcBef>
              <a:defRPr sz="2800" b="1">
                <a:solidFill>
                  <a:srgbClr val="FFFFFF"/>
                </a:solidFill>
              </a:defRPr>
            </a:pPr>
            <a:r>
              <a:rPr lang="it-IT" dirty="0"/>
              <a:t>Laurea Triennale in Scienze politiche, sociali e internazionali</a:t>
            </a:r>
          </a:p>
          <a:p>
            <a:pPr algn="ctr">
              <a:spcBef>
                <a:spcPts val="601"/>
              </a:spcBef>
              <a:defRPr sz="2800" b="1">
                <a:solidFill>
                  <a:srgbClr val="FFFFFF"/>
                </a:solidFill>
              </a:defRPr>
            </a:pPr>
            <a:r>
              <a:rPr lang="it-IT" dirty="0"/>
              <a:t>Classe di laurea L-36 (Scienze politiche e delle relazioni internazionali)</a:t>
            </a:r>
            <a:endParaRPr dirty="0"/>
          </a:p>
          <a:p>
            <a:pPr algn="ctr">
              <a:spcBef>
                <a:spcPts val="601"/>
              </a:spcBef>
              <a:defRPr sz="2800" b="1">
                <a:solidFill>
                  <a:srgbClr val="FFFFFF"/>
                </a:solidFill>
              </a:defRPr>
            </a:pPr>
            <a:r>
              <a:rPr dirty="0" err="1"/>
              <a:t>Dipartimento</a:t>
            </a:r>
            <a:r>
              <a:rPr dirty="0"/>
              <a:t> di </a:t>
            </a:r>
            <a:r>
              <a:rPr lang="it-IT" dirty="0"/>
              <a:t>Scienze Politiche e Sociali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descr="CISIA Iscrizione al TOLC">
            <a:hlinkClick r:id="" action="ppaction://media"/>
            <a:extLst>
              <a:ext uri="{FF2B5EF4-FFF2-40B4-BE49-F238E27FC236}">
                <a16:creationId xmlns:a16="http://schemas.microsoft.com/office/drawing/2014/main" id="{EF212770-952D-EC4D-BDD0-A147FF11CD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9560" y="1529514"/>
            <a:ext cx="7912878" cy="4470776"/>
          </a:xfrm>
          <a:prstGeom prst="rect">
            <a:avLst/>
          </a:prstGeom>
        </p:spPr>
      </p:pic>
      <p:sp>
        <p:nvSpPr>
          <p:cNvPr id="4" name="Shape 117">
            <a:extLst>
              <a:ext uri="{FF2B5EF4-FFF2-40B4-BE49-F238E27FC236}">
                <a16:creationId xmlns:a16="http://schemas.microsoft.com/office/drawing/2014/main" id="{862945D5-F8B6-304D-8635-FC5EE256CDCD}"/>
              </a:ext>
            </a:extLst>
          </p:cNvPr>
          <p:cNvSpPr txBox="1"/>
          <p:nvPr/>
        </p:nvSpPr>
        <p:spPr>
          <a:xfrm>
            <a:off x="335360" y="577931"/>
            <a:ext cx="11521279" cy="61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 defTabSz="758825">
              <a:defRPr sz="3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it-IT" sz="3401" dirty="0">
                <a:latin typeface="Century Gothic" panose="020B0502020202020204" pitchFamily="34" charset="0"/>
                <a:cs typeface="Calibri" panose="020F0502020204030204" pitchFamily="34" charset="0"/>
              </a:rPr>
              <a:t>Come iscriversi al TOLC</a:t>
            </a:r>
            <a:endParaRPr sz="340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00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7">
            <a:extLst>
              <a:ext uri="{FF2B5EF4-FFF2-40B4-BE49-F238E27FC236}">
                <a16:creationId xmlns:a16="http://schemas.microsoft.com/office/drawing/2014/main" id="{862945D5-F8B6-304D-8635-FC5EE256CDCD}"/>
              </a:ext>
            </a:extLst>
          </p:cNvPr>
          <p:cNvSpPr txBox="1"/>
          <p:nvPr/>
        </p:nvSpPr>
        <p:spPr>
          <a:xfrm>
            <a:off x="335360" y="577931"/>
            <a:ext cx="11521279" cy="61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 defTabSz="758825">
              <a:defRPr sz="3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it-IT" sz="3401" dirty="0">
                <a:latin typeface="Century Gothic" panose="020B0502020202020204" pitchFamily="34" charset="0"/>
                <a:cs typeface="Calibri" panose="020F0502020204030204" pitchFamily="34" charset="0"/>
              </a:rPr>
              <a:t>Come fare il TOLC@CASA</a:t>
            </a:r>
            <a:endParaRPr sz="340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Elementi multimediali online 2" descr="Cosa fare il giorno del TOLC@CASA">
            <a:hlinkClick r:id="" action="ppaction://media"/>
            <a:extLst>
              <a:ext uri="{FF2B5EF4-FFF2-40B4-BE49-F238E27FC236}">
                <a16:creationId xmlns:a16="http://schemas.microsoft.com/office/drawing/2014/main" id="{F2D32018-FADC-2F4B-A2D4-7E57D42459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8145" y="1436208"/>
            <a:ext cx="7835708" cy="44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22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117"/>
          <p:cNvSpPr txBox="1"/>
          <p:nvPr/>
        </p:nvSpPr>
        <p:spPr>
          <a:xfrm>
            <a:off x="335362" y="422607"/>
            <a:ext cx="11521279" cy="61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 defTabSz="758825">
              <a:defRPr sz="3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it-IT" sz="3401" dirty="0">
                <a:latin typeface="Century Gothic" panose="020B0502020202020204" pitchFamily="34" charset="0"/>
                <a:cs typeface="Calibri" panose="020F0502020204030204" pitchFamily="34" charset="0"/>
              </a:rPr>
              <a:t>Come prepararsi per il </a:t>
            </a:r>
            <a:r>
              <a:rPr sz="3401" dirty="0">
                <a:latin typeface="Century Gothic" panose="020B0502020202020204" pitchFamily="34" charset="0"/>
                <a:cs typeface="Calibri" panose="020F0502020204030204" pitchFamily="34" charset="0"/>
              </a:rPr>
              <a:t>TOLC-E</a:t>
            </a:r>
          </a:p>
        </p:txBody>
      </p:sp>
      <p:sp>
        <p:nvSpPr>
          <p:cNvPr id="299" name="Matematica, Logica e Comprensione Verbale"/>
          <p:cNvSpPr txBox="1"/>
          <p:nvPr/>
        </p:nvSpPr>
        <p:spPr>
          <a:xfrm>
            <a:off x="4951041" y="1393511"/>
            <a:ext cx="923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300" name="È obbligatorio partecipare al test prima di potersi immatricolare ai Corsi di Laurea SPOSI e SVIC…"/>
          <p:cNvSpPr txBox="1"/>
          <p:nvPr/>
        </p:nvSpPr>
        <p:spPr>
          <a:xfrm>
            <a:off x="826407" y="1878329"/>
            <a:ext cx="1112829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dirty="0"/>
          </a:p>
        </p:txBody>
      </p:sp>
      <p:sp>
        <p:nvSpPr>
          <p:cNvPr id="3" name="Rettangolo 2"/>
          <p:cNvSpPr/>
          <p:nvPr/>
        </p:nvSpPr>
        <p:spPr>
          <a:xfrm>
            <a:off x="892925" y="1580741"/>
            <a:ext cx="104726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Per confrontarsi con il livello e le modalità della prova è utile fare delle </a:t>
            </a:r>
            <a:r>
              <a:rPr lang="it-IT" sz="2000" b="1" dirty="0">
                <a:latin typeface="Century Gothic" panose="020B0502020202020204" pitchFamily="34" charset="0"/>
              </a:rPr>
              <a:t>simulazioni</a:t>
            </a:r>
            <a:r>
              <a:rPr lang="it-IT" sz="2000" dirty="0">
                <a:latin typeface="Century Gothic" panose="020B0502020202020204" pitchFamily="34" charset="0"/>
              </a:rPr>
              <a:t>, sono un ottimo mezzo per prepararsi. I TOLC sono basati sui programmi della scuola superiore, pertanto puoi studiare sui tuoi </a:t>
            </a:r>
            <a:r>
              <a:rPr lang="it-IT" sz="2000" b="1" dirty="0">
                <a:latin typeface="Century Gothic" panose="020B0502020202020204" pitchFamily="34" charset="0"/>
              </a:rPr>
              <a:t>libri di scuola</a:t>
            </a:r>
            <a:r>
              <a:rPr lang="it-IT" sz="2000" dirty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it-IT" sz="20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Trovi inoltre moltissimo materiale gratuito online per la preparazione, non è dunque necessario nessun volume di preparazione.</a:t>
            </a:r>
          </a:p>
          <a:p>
            <a:pPr marL="285750" indent="-28575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it-IT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Consigliamo di partire dal </a:t>
            </a:r>
            <a:r>
              <a:rPr lang="it-IT" sz="2000" b="1" dirty="0">
                <a:latin typeface="Century Gothic" panose="020B0502020202020204" pitchFamily="34" charset="0"/>
                <a:hlinkClick r:id="rId2"/>
              </a:rPr>
              <a:t>sito ufficiale del CISIA</a:t>
            </a:r>
            <a:r>
              <a:rPr lang="it-IT" sz="2000" dirty="0">
                <a:latin typeface="Century Gothic" panose="020B0502020202020204" pitchFamily="34" charset="0"/>
              </a:rPr>
              <a:t>. Alle pagine </a:t>
            </a:r>
            <a:r>
              <a:rPr lang="it-IT" sz="2000" dirty="0">
                <a:latin typeface="Century Gothic" panose="020B0502020202020204" pitchFamily="34" charset="0"/>
                <a:hlinkClick r:id="rId3"/>
              </a:rPr>
              <a:t>Esercitazioni e prove di posizionamento </a:t>
            </a:r>
            <a:r>
              <a:rPr lang="it-IT" sz="2000" dirty="0">
                <a:latin typeface="Century Gothic" panose="020B0502020202020204" pitchFamily="34" charset="0"/>
              </a:rPr>
              <a:t>e </a:t>
            </a:r>
            <a:r>
              <a:rPr lang="it-IT" sz="2000" dirty="0">
                <a:latin typeface="Century Gothic" panose="020B0502020202020204" pitchFamily="34" charset="0"/>
                <a:hlinkClick r:id="rId4"/>
              </a:rPr>
              <a:t>Guida alla prova </a:t>
            </a:r>
            <a:r>
              <a:rPr lang="it-IT" sz="2000" dirty="0">
                <a:latin typeface="Century Gothic" panose="020B0502020202020204" pitchFamily="34" charset="0"/>
              </a:rPr>
              <a:t>hai l’opportunità di simulare i test TOLC e altre tipologie di test di ingresso, così da capire il tuo livello di conoscenza e allenarti ad affrontare il test. Troverai inoltre test svolti e commentati.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it-IT" sz="2000" dirty="0">
              <a:latin typeface="Century Gothic" panose="020B0502020202020204" pitchFamily="34" charset="0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it-IT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398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117"/>
          <p:cNvSpPr txBox="1"/>
          <p:nvPr/>
        </p:nvSpPr>
        <p:spPr>
          <a:xfrm>
            <a:off x="335362" y="422607"/>
            <a:ext cx="11521279" cy="61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 defTabSz="758825">
              <a:defRPr sz="3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it-IT" sz="3401" dirty="0">
                <a:latin typeface="Century Gothic" panose="020B0502020202020204" pitchFamily="34" charset="0"/>
                <a:cs typeface="Calibri" panose="020F0502020204030204" pitchFamily="34" charset="0"/>
              </a:rPr>
              <a:t>Come prepararsi per il </a:t>
            </a:r>
            <a:r>
              <a:rPr sz="3401" dirty="0">
                <a:latin typeface="Century Gothic" panose="020B0502020202020204" pitchFamily="34" charset="0"/>
                <a:cs typeface="Calibri" panose="020F0502020204030204" pitchFamily="34" charset="0"/>
              </a:rPr>
              <a:t>TOLC-E</a:t>
            </a:r>
          </a:p>
        </p:txBody>
      </p:sp>
      <p:sp>
        <p:nvSpPr>
          <p:cNvPr id="299" name="Matematica, Logica e Comprensione Verbale"/>
          <p:cNvSpPr txBox="1"/>
          <p:nvPr/>
        </p:nvSpPr>
        <p:spPr>
          <a:xfrm>
            <a:off x="4951041" y="1393511"/>
            <a:ext cx="923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300" name="È obbligatorio partecipare al test prima di potersi immatricolare ai Corsi di Laurea SPOSI e SVIC…"/>
          <p:cNvSpPr txBox="1"/>
          <p:nvPr/>
        </p:nvSpPr>
        <p:spPr>
          <a:xfrm>
            <a:off x="826407" y="1878329"/>
            <a:ext cx="1112829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dirty="0"/>
          </a:p>
        </p:txBody>
      </p:sp>
      <p:sp>
        <p:nvSpPr>
          <p:cNvPr id="3" name="Rettangolo 2"/>
          <p:cNvSpPr/>
          <p:nvPr/>
        </p:nvSpPr>
        <p:spPr>
          <a:xfrm>
            <a:off x="826407" y="1393511"/>
            <a:ext cx="104726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Per ripassare la teoria, puoi seguire i </a:t>
            </a:r>
            <a:r>
              <a:rPr lang="it-IT" sz="2000" b="1" dirty="0">
                <a:latin typeface="Century Gothic" panose="020B0502020202020204" pitchFamily="34" charset="0"/>
              </a:rPr>
              <a:t>MOOC</a:t>
            </a:r>
            <a:r>
              <a:rPr lang="it-IT" sz="2000" dirty="0">
                <a:latin typeface="Century Gothic" panose="020B0502020202020204" pitchFamily="34" charset="0"/>
              </a:rPr>
              <a:t> (</a:t>
            </a:r>
            <a:r>
              <a:rPr lang="it-IT" sz="2000" b="1" dirty="0">
                <a:latin typeface="Century Gothic" panose="020B0502020202020204" pitchFamily="34" charset="0"/>
              </a:rPr>
              <a:t>Massive Open Online Courses</a:t>
            </a:r>
            <a:r>
              <a:rPr lang="it-IT" sz="2000" dirty="0">
                <a:latin typeface="Century Gothic" panose="020B0502020202020204" pitchFamily="34" charset="0"/>
              </a:rPr>
              <a:t>, corsi online gratuiti) sulle aree in cui vuoi rafforzare le tue conoscenze. Li trovi sulla piattaforma </a:t>
            </a:r>
            <a:r>
              <a:rPr lang="it-IT" sz="2000" dirty="0">
                <a:latin typeface="Century Gothic" panose="020B0502020202020204" pitchFamily="34" charset="0"/>
                <a:hlinkClick r:id="rId2"/>
              </a:rPr>
              <a:t>Federica Web Learning</a:t>
            </a:r>
            <a:r>
              <a:rPr lang="it-IT" sz="2000" dirty="0">
                <a:latin typeface="Century Gothic" panose="020B0502020202020204" pitchFamily="34" charset="0"/>
              </a:rPr>
              <a:t>. </a:t>
            </a: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Tra questi il MOOC di </a:t>
            </a:r>
            <a:r>
              <a:rPr lang="it-IT" sz="2000" b="1" dirty="0">
                <a:latin typeface="Century Gothic" panose="020B0502020202020204" pitchFamily="34" charset="0"/>
                <a:hlinkClick r:id="rId3"/>
              </a:rPr>
              <a:t>Matematica di Base </a:t>
            </a:r>
            <a:r>
              <a:rPr lang="it-IT" sz="2000" dirty="0">
                <a:latin typeface="Century Gothic" panose="020B0502020202020204" pitchFamily="34" charset="0"/>
              </a:rPr>
              <a:t>del CISIA. Puoi usare anche il materiale gratuito messo a disposizione dalla nostra università su </a:t>
            </a:r>
            <a:r>
              <a:rPr lang="it-IT" sz="2000" b="1" dirty="0">
                <a:latin typeface="Century Gothic" panose="020B0502020202020204" pitchFamily="34" charset="0"/>
                <a:hlinkClick r:id="rId4"/>
              </a:rPr>
              <a:t>AlmaMathematica</a:t>
            </a:r>
            <a:r>
              <a:rPr lang="it-IT" sz="2000" dirty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it-IT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>
                <a:latin typeface="Century Gothic" panose="020B0502020202020204" pitchFamily="34" charset="0"/>
              </a:rPr>
              <a:t>Puoi esercitarti </a:t>
            </a:r>
            <a:r>
              <a:rPr lang="it-IT" sz="2000" dirty="0">
                <a:latin typeface="Century Gothic" panose="020B0502020202020204" pitchFamily="34" charset="0"/>
              </a:rPr>
              <a:t>su altre piattaforme, qui di seguito te ne suggeriamo qualcuna, molte altre le puoi trovare già inserendo in un motore di ricerca «preparazione TOLC-E» o «esercitazione TOLC-E». Trovi contenuti e suggerimenti validi anche su </a:t>
            </a:r>
            <a:r>
              <a:rPr lang="it-IT" sz="2000" dirty="0">
                <a:latin typeface="Century Gothic" panose="020B0502020202020204" pitchFamily="34" charset="0"/>
                <a:hlinkClick r:id="rId5"/>
              </a:rPr>
              <a:t>YouTube</a:t>
            </a:r>
            <a:r>
              <a:rPr lang="it-IT" sz="2000" dirty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  <a:hlinkClick r:id="rId6"/>
              </a:rPr>
              <a:t>EdiTest</a:t>
            </a:r>
            <a:endParaRPr lang="it-IT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  <a:hlinkClick r:id="rId7"/>
              </a:rPr>
              <a:t>Hoepli Test</a:t>
            </a:r>
            <a:endParaRPr lang="it-IT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u="sng" dirty="0">
                <a:latin typeface="Century Gothic" panose="020B0502020202020204" pitchFamily="34" charset="0"/>
                <a:hlinkClick r:id="rId8"/>
              </a:rPr>
              <a:t>Universita.it</a:t>
            </a:r>
            <a:endParaRPr lang="it-IT" sz="2000" u="sng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u="sng" dirty="0" err="1">
                <a:latin typeface="Century Gothic" panose="020B0502020202020204" pitchFamily="34" charset="0"/>
                <a:hlinkClick r:id="rId9"/>
              </a:rPr>
              <a:t>Skuola.net</a:t>
            </a:r>
            <a:endParaRPr lang="it-IT" sz="2000" u="sng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u="sng" dirty="0">
                <a:latin typeface="Century Gothic" panose="020B0502020202020204" pitchFamily="34" charset="0"/>
                <a:hlinkClick r:id="rId10"/>
              </a:rPr>
              <a:t>Studentville</a:t>
            </a:r>
            <a:endParaRPr lang="it-IT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294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egnaposto testo 1"/>
          <p:cNvSpPr txBox="1">
            <a:spLocks noGrp="1"/>
          </p:cNvSpPr>
          <p:nvPr>
            <p:ph type="body" sz="quarter" idx="1"/>
          </p:nvPr>
        </p:nvSpPr>
        <p:spPr>
          <a:xfrm>
            <a:off x="1199455" y="2420889"/>
            <a:ext cx="9865098" cy="8640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3600"/>
            </a:lvl1pPr>
          </a:lstStyle>
          <a:p>
            <a:r>
              <a:rPr sz="3200" b="0" dirty="0" err="1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Contatti</a:t>
            </a:r>
            <a:endParaRPr sz="3200" b="0" dirty="0">
              <a:latin typeface="Century Gothic" panose="020B0502020202020204" pitchFamily="34" charset="0"/>
              <a:cs typeface="Calibri" panose="020F0502020204030204" pitchFamily="34" charset="0"/>
              <a:hlinkClick r:id="rId2"/>
            </a:endParaRPr>
          </a:p>
        </p:txBody>
      </p:sp>
      <p:graphicFrame>
        <p:nvGraphicFramePr>
          <p:cNvPr id="325" name="Tabella 10"/>
          <p:cNvGraphicFramePr/>
          <p:nvPr>
            <p:extLst>
              <p:ext uri="{D42A27DB-BD31-4B8C-83A1-F6EECF244321}">
                <p14:modId xmlns:p14="http://schemas.microsoft.com/office/powerpoint/2010/main" val="994978573"/>
              </p:ext>
            </p:extLst>
          </p:nvPr>
        </p:nvGraphicFramePr>
        <p:xfrm>
          <a:off x="335361" y="3139442"/>
          <a:ext cx="6192688" cy="262226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580">
                <a:tc>
                  <a:txBody>
                    <a:bodyPr/>
                    <a:lstStyle/>
                    <a:p>
                      <a:pPr algn="ctr" defTabSz="457200">
                        <a:defRPr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500" b="0" i="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Orientamento</a:t>
                      </a:r>
                      <a:endParaRPr sz="2800" b="0" i="0" dirty="0">
                        <a:latin typeface="Century Gothic" panose="020B050202020202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5721" marR="45721" marT="45721" marB="45721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824">
                <a:tc>
                  <a:txBody>
                    <a:bodyPr/>
                    <a:lstStyle/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600" b="0" i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Coordinatrice di Corso – Giulia Guazzaloca</a:t>
                      </a: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600" b="0" i="0" dirty="0">
                          <a:latin typeface="Century Gothic" panose="020B0502020202020204" pitchFamily="34" charset="0"/>
                          <a:cs typeface="Calibri" panose="020F0502020204030204" pitchFamily="34" charset="0"/>
                          <a:hlinkClick r:id="rId3"/>
                        </a:rPr>
                        <a:t>giulia.guazzaloca2@unibo.it</a:t>
                      </a:r>
                      <a:endParaRPr lang="it-IT" sz="1600" b="0" i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1600" b="0" i="0" dirty="0">
                        <a:latin typeface="Century Gothic" panose="020B050202020202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600" b="0" i="0" dirty="0">
                          <a:latin typeface="Century Gothic" panose="020B050202020202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Supporto alla didattica – Anna De Rosa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600" b="0" i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Tutor</a:t>
                      </a:r>
                      <a:r>
                        <a:rPr lang="it-IT" sz="1600" b="0" i="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lang="it-IT" sz="1600" b="0" i="0" baseline="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CdL</a:t>
                      </a:r>
                      <a:r>
                        <a:rPr lang="it-IT" sz="1600" b="0" i="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– Arianna Ciarrocchi</a:t>
                      </a:r>
                      <a:endParaRPr sz="1600" b="0" i="0" dirty="0">
                        <a:latin typeface="Century Gothic" panose="020B050202020202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600" b="0" i="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entury Gothic" panose="020B0502020202020204" pitchFamily="34" charset="0"/>
                          <a:cs typeface="Calibri" panose="020F0502020204030204" pitchFamily="34" charset="0"/>
                          <a:hlinkClick r:id="rId4"/>
                        </a:rPr>
                        <a:t>didatticasociale.sposi@unibo.it</a:t>
                      </a:r>
                      <a:endParaRPr lang="it-IT" sz="1600" b="0" i="0" u="sng" dirty="0">
                        <a:solidFill>
                          <a:srgbClr val="0000FF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1" marR="45721" marT="45721" marB="45721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6" name="Tabella 6"/>
          <p:cNvGraphicFramePr/>
          <p:nvPr>
            <p:extLst>
              <p:ext uri="{D42A27DB-BD31-4B8C-83A1-F6EECF244321}">
                <p14:modId xmlns:p14="http://schemas.microsoft.com/office/powerpoint/2010/main" val="441879491"/>
              </p:ext>
            </p:extLst>
          </p:nvPr>
        </p:nvGraphicFramePr>
        <p:xfrm>
          <a:off x="6816080" y="3135085"/>
          <a:ext cx="4896544" cy="260821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70">
                <a:tc>
                  <a:txBody>
                    <a:bodyPr/>
                    <a:lstStyle/>
                    <a:p>
                      <a:pPr algn="ctr" defTabSz="457200">
                        <a:defRPr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500" b="0" i="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Segreteria</a:t>
                      </a:r>
                      <a:r>
                        <a:rPr sz="2500" b="0" i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500" b="0" i="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Studenti</a:t>
                      </a:r>
                      <a:endParaRPr sz="2800" b="0" i="0" dirty="0">
                        <a:latin typeface="Century Gothic" panose="020B050202020202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5721" marR="45721" marT="45721" marB="45721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045">
                <a:tc>
                  <a:txBody>
                    <a:bodyPr/>
                    <a:lstStyle/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1600" b="0" i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Via Zamboni 33</a:t>
                      </a:r>
                      <a:endParaRPr lang="it-IT" sz="1600" b="0" i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600" b="0" i="0" dirty="0">
                          <a:latin typeface="Century Gothic" panose="020B0502020202020204" pitchFamily="34" charset="0"/>
                          <a:ea typeface="Arial"/>
                          <a:cs typeface="Calibri" panose="020F0502020204030204" pitchFamily="34" charset="0"/>
                          <a:sym typeface="Arial"/>
                          <a:hlinkClick r:id="rId5"/>
                        </a:rPr>
                        <a:t>Sportello Virtuale</a:t>
                      </a:r>
                      <a:endParaRPr lang="it-IT" sz="1600" b="0" i="0" dirty="0">
                        <a:latin typeface="Century Gothic" panose="020B050202020202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1600" b="0" i="0" dirty="0">
                        <a:latin typeface="Century Gothic" panose="020B050202020202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l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1600" b="0" i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E-mail: </a:t>
                      </a:r>
                      <a:r>
                        <a:rPr sz="1600" b="0" i="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entury Gothic" panose="020B0502020202020204" pitchFamily="34" charset="0"/>
                          <a:cs typeface="Calibri" panose="020F0502020204030204" pitchFamily="34" charset="0"/>
                          <a:hlinkClick r:id="rId6"/>
                        </a:rPr>
                        <a:t>segscpol@unibo.it</a:t>
                      </a:r>
                      <a:r>
                        <a:rPr sz="1600" b="0" i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600" b="0" i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l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600" b="0" i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Telefono: +39 051 2080332</a:t>
                      </a:r>
                    </a:p>
                    <a:p>
                      <a:pPr algn="l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lang="it-IT" sz="1600" b="0" i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1" marR="45721" marT="45721" marB="45721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2824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117"/>
          <p:cNvSpPr txBox="1"/>
          <p:nvPr/>
        </p:nvSpPr>
        <p:spPr>
          <a:xfrm>
            <a:off x="0" y="629036"/>
            <a:ext cx="11521279" cy="61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 defTabSz="758825">
              <a:defRPr sz="3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it-IT" sz="3401" dirty="0">
                <a:latin typeface="Century Gothic" panose="020B0502020202020204" pitchFamily="34" charset="0"/>
                <a:cs typeface="Calibri" panose="020F0502020204030204" pitchFamily="34" charset="0"/>
              </a:rPr>
              <a:t>Per saperne di più</a:t>
            </a:r>
            <a:endParaRPr sz="340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9" name="Matematica, Logica e Comprensione Verbale"/>
          <p:cNvSpPr txBox="1"/>
          <p:nvPr/>
        </p:nvSpPr>
        <p:spPr>
          <a:xfrm>
            <a:off x="4951041" y="1393511"/>
            <a:ext cx="923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300" name="È obbligatorio partecipare al test prima di potersi immatricolare ai Corsi di Laurea SPOSI e SVIC…"/>
          <p:cNvSpPr txBox="1"/>
          <p:nvPr/>
        </p:nvSpPr>
        <p:spPr>
          <a:xfrm>
            <a:off x="826407" y="1878329"/>
            <a:ext cx="1112829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dirty="0"/>
          </a:p>
        </p:txBody>
      </p:sp>
      <p:sp>
        <p:nvSpPr>
          <p:cNvPr id="3" name="Rettangolo 2"/>
          <p:cNvSpPr/>
          <p:nvPr/>
        </p:nvSpPr>
        <p:spPr>
          <a:xfrm>
            <a:off x="826407" y="1767972"/>
            <a:ext cx="10472668" cy="465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8" indent="-342908" algn="just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In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questa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presentazione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tratteremo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delle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modalità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di accesso al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corso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triennale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Scienze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politiche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sociali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internazionali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marL="342908" indent="-342908" algn="just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Se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ti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interessa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conoscere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meglio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organizzazione, obiettivi, opportunità del corso, ti invitiamo a consultare le </a:t>
            </a:r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slide di presentazione </a:t>
            </a: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che trovi alla pagina </a:t>
            </a:r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FAQ: domande e risposte sul corso</a:t>
            </a:r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Troverai approfondimenti su piano didattico, sbocchi professionali, tirocini,  possibilità di mobilità internazionale e servizi per gli studenti.</a:t>
            </a:r>
          </a:p>
          <a:p>
            <a:pPr marL="342908" indent="-342908" algn="just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it-IT" sz="2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8" indent="-342908" algn="just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it-IT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665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117"/>
          <p:cNvSpPr txBox="1"/>
          <p:nvPr/>
        </p:nvSpPr>
        <p:spPr>
          <a:xfrm>
            <a:off x="335360" y="635409"/>
            <a:ext cx="11521279" cy="61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 defTabSz="758825">
              <a:defRPr sz="3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it-IT" sz="3401" dirty="0">
                <a:latin typeface="Century Gothic" panose="020B0502020202020204" pitchFamily="34" charset="0"/>
                <a:cs typeface="Calibri" panose="020F0502020204030204" pitchFamily="34" charset="0"/>
              </a:rPr>
              <a:t>Per saperne di più</a:t>
            </a:r>
            <a:endParaRPr sz="340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9" name="Matematica, Logica e Comprensione Verbale"/>
          <p:cNvSpPr txBox="1"/>
          <p:nvPr/>
        </p:nvSpPr>
        <p:spPr>
          <a:xfrm>
            <a:off x="4951041" y="1393511"/>
            <a:ext cx="923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300" name="È obbligatorio partecipare al test prima di potersi immatricolare ai Corsi di Laurea SPOSI e SVIC…"/>
          <p:cNvSpPr txBox="1"/>
          <p:nvPr/>
        </p:nvSpPr>
        <p:spPr>
          <a:xfrm>
            <a:off x="826407" y="1878329"/>
            <a:ext cx="1112829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dirty="0"/>
          </a:p>
        </p:txBody>
      </p:sp>
      <p:sp>
        <p:nvSpPr>
          <p:cNvPr id="3" name="Rettangolo 2"/>
          <p:cNvSpPr/>
          <p:nvPr/>
        </p:nvSpPr>
        <p:spPr>
          <a:xfrm>
            <a:off x="826407" y="1142645"/>
            <a:ext cx="10472668" cy="11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8" indent="-342908" algn="just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it-IT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8" indent="-342908" algn="just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it-IT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5A3CAD-304D-DB4E-84C7-BFFE5F50CFB1}"/>
              </a:ext>
            </a:extLst>
          </p:cNvPr>
          <p:cNvSpPr txBox="1"/>
          <p:nvPr/>
        </p:nvSpPr>
        <p:spPr>
          <a:xfrm>
            <a:off x="1074035" y="1758326"/>
            <a:ext cx="9977411" cy="317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8" indent="-342908" algn="just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Tutte le informazioni che riportiamo fanno riferimento allo </a:t>
            </a:r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scorso bando</a:t>
            </a: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. A breve uscirà il nuovo con le date aggiornate alla pagina </a:t>
            </a:r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Iscriversi al corso: requisiti, tempi e modalità</a:t>
            </a:r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E’ opportuno fare fede solamente a quello.</a:t>
            </a:r>
          </a:p>
          <a:p>
            <a:pPr marL="342908" indent="-342908" algn="just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NB: In queste e nelle prossime </a:t>
            </a:r>
            <a:r>
              <a:rPr lang="it-IT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slides</a:t>
            </a: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troverai moltissimi </a:t>
            </a:r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collegamenti ipertestuali</a:t>
            </a: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. Usali per arrivare per accedere alle pagine linkate, dove troverai molte informazioni e materiale aggiuntivo. 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011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egnaposto testo 1"/>
          <p:cNvSpPr txBox="1">
            <a:spLocks noGrp="1"/>
          </p:cNvSpPr>
          <p:nvPr>
            <p:ph type="body" sz="half" idx="1"/>
          </p:nvPr>
        </p:nvSpPr>
        <p:spPr>
          <a:xfrm>
            <a:off x="4983629" y="1426926"/>
            <a:ext cx="5858544" cy="4432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15" indent="-571515">
              <a:spcBef>
                <a:spcPts val="1001"/>
              </a:spcBef>
              <a:buSzPct val="100000"/>
              <a:buChar char="➢"/>
              <a:defRPr sz="4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it-IT" sz="4000" dirty="0">
                <a:latin typeface="Century Gothic" panose="020B0502020202020204" pitchFamily="34" charset="0"/>
                <a:cs typeface="Calibri" panose="020F0502020204030204" pitchFamily="34" charset="0"/>
              </a:rPr>
              <a:t>Modalità di accesso</a:t>
            </a:r>
          </a:p>
        </p:txBody>
      </p:sp>
    </p:spTree>
    <p:extLst>
      <p:ext uri="{BB962C8B-B14F-4D97-AF65-F5344CB8AC3E}">
        <p14:creationId xmlns:p14="http://schemas.microsoft.com/office/powerpoint/2010/main" val="18251137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065E14-8D22-E645-9AB3-AA50786B531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206561" y="418968"/>
            <a:ext cx="11233150" cy="648072"/>
          </a:xfrm>
        </p:spPr>
        <p:txBody>
          <a:bodyPr>
            <a:normAutofit/>
          </a:bodyPr>
          <a:lstStyle/>
          <a:p>
            <a:r>
              <a:rPr lang="en-IT" sz="3600" dirty="0"/>
              <a:t>Passaggi fondamentali del bando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BCED6-54E7-584D-B096-D294A204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4289"/>
          <a:stretch/>
        </p:blipFill>
        <p:spPr>
          <a:xfrm>
            <a:off x="288860" y="844420"/>
            <a:ext cx="13057270" cy="51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539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065E14-8D22-E645-9AB3-AA50786B531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206562" y="476674"/>
            <a:ext cx="11233150" cy="648072"/>
          </a:xfrm>
        </p:spPr>
        <p:txBody>
          <a:bodyPr>
            <a:normAutofit/>
          </a:bodyPr>
          <a:lstStyle/>
          <a:p>
            <a:r>
              <a:rPr lang="en-IT" sz="3600" dirty="0"/>
              <a:t>Passaggi fondamentali del bando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62E6D-BBE1-BC49-9E5D-3B0E0CD62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809"/>
          <a:stretch/>
        </p:blipFill>
        <p:spPr>
          <a:xfrm>
            <a:off x="268441" y="1124746"/>
            <a:ext cx="3943963" cy="4585589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36E5404-A502-9267-6634-8A98243EE4FE}"/>
              </a:ext>
            </a:extLst>
          </p:cNvPr>
          <p:cNvSpPr/>
          <p:nvPr/>
        </p:nvSpPr>
        <p:spPr>
          <a:xfrm>
            <a:off x="4726112" y="1532119"/>
            <a:ext cx="6678203" cy="1940955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accent1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Iscriviti alla selezione collegandoti a </a:t>
            </a:r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3"/>
              </a:rPr>
              <a:t>www.studenti.unibo.it</a:t>
            </a:r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-accede </a:t>
            </a:r>
            <a:r>
              <a:rPr kumimoji="0" lang="en-GB" sz="1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alla</a:t>
            </a:r>
            <a:r>
              <a:rPr kumimoji="0" lang="en-GB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GB" sz="1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sezione</a:t>
            </a:r>
            <a:r>
              <a:rPr kumimoji="0" lang="en-GB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“RICHIE</a:t>
            </a:r>
            <a:r>
              <a:rPr lang="en-GB" dirty="0">
                <a:solidFill>
                  <a:schemeClr val="tx1"/>
                </a:solidFill>
              </a:rPr>
              <a:t>STA DI AMMISSIONE”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 </a:t>
            </a:r>
            <a:r>
              <a:rPr lang="en-GB" dirty="0" err="1">
                <a:solidFill>
                  <a:schemeClr val="tx1"/>
                </a:solidFill>
              </a:rPr>
              <a:t>seleziona</a:t>
            </a:r>
            <a:r>
              <a:rPr lang="en-GB" dirty="0">
                <a:solidFill>
                  <a:schemeClr val="tx1"/>
                </a:solidFill>
              </a:rPr>
              <a:t> il </a:t>
            </a:r>
            <a:r>
              <a:rPr lang="en-GB" dirty="0" err="1">
                <a:solidFill>
                  <a:schemeClr val="tx1"/>
                </a:solidFill>
              </a:rPr>
              <a:t>nome</a:t>
            </a:r>
            <a:r>
              <a:rPr lang="en-GB" dirty="0">
                <a:solidFill>
                  <a:schemeClr val="tx1"/>
                </a:solidFill>
              </a:rPr>
              <a:t> del </a:t>
            </a:r>
            <a:r>
              <a:rPr lang="en-GB" dirty="0" err="1">
                <a:solidFill>
                  <a:schemeClr val="tx1"/>
                </a:solidFill>
              </a:rPr>
              <a:t>concorso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che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trovi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nel</a:t>
            </a:r>
            <a:r>
              <a:rPr lang="en-GB" dirty="0">
                <a:solidFill>
                  <a:schemeClr val="tx1"/>
                </a:solidFill>
              </a:rPr>
              <a:t> bando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 </a:t>
            </a:r>
            <a:r>
              <a:rPr kumimoji="0" lang="en-GB" sz="1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effettua</a:t>
            </a:r>
            <a:r>
              <a:rPr kumimoji="0" lang="en-GB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il </a:t>
            </a:r>
            <a:r>
              <a:rPr kumimoji="0" lang="en-GB" sz="1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pagamento</a:t>
            </a:r>
            <a:r>
              <a:rPr kumimoji="0" lang="en-GB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GB" sz="1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richiesto</a:t>
            </a:r>
            <a:endParaRPr kumimoji="0" lang="en-GB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</a:rPr>
              <a:t>ATTENZIONE! Il bando </a:t>
            </a:r>
            <a:r>
              <a:rPr lang="en-GB" dirty="0" err="1">
                <a:solidFill>
                  <a:schemeClr val="tx1"/>
                </a:solidFill>
              </a:rPr>
              <a:t>prevede</a:t>
            </a:r>
            <a:r>
              <a:rPr lang="en-GB" dirty="0">
                <a:solidFill>
                  <a:schemeClr val="tx1"/>
                </a:solidFill>
              </a:rPr>
              <a:t> 2 </a:t>
            </a:r>
            <a:r>
              <a:rPr lang="en-GB" dirty="0" err="1">
                <a:solidFill>
                  <a:schemeClr val="tx1"/>
                </a:solidFill>
              </a:rPr>
              <a:t>selezioni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Verifica</a:t>
            </a:r>
            <a:r>
              <a:rPr lang="en-GB" dirty="0">
                <a:solidFill>
                  <a:schemeClr val="tx1"/>
                </a:solidFill>
              </a:rPr>
              <a:t> date e </a:t>
            </a:r>
            <a:r>
              <a:rPr lang="en-GB" dirty="0" err="1">
                <a:solidFill>
                  <a:schemeClr val="tx1"/>
                </a:solidFill>
              </a:rPr>
              <a:t>regole</a:t>
            </a:r>
            <a:r>
              <a:rPr lang="en-GB" dirty="0">
                <a:solidFill>
                  <a:schemeClr val="tx1"/>
                </a:solidFill>
              </a:rPr>
              <a:t> di </a:t>
            </a:r>
            <a:r>
              <a:rPr lang="en-GB" dirty="0" err="1">
                <a:solidFill>
                  <a:schemeClr val="tx1"/>
                </a:solidFill>
              </a:rPr>
              <a:t>ciascuna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selezione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poiché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sono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differenti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kumimoji="0" lang="it-IT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E89E06-5FFB-535D-E2F9-DC0132DA9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3" t="54600" r="-2635"/>
          <a:stretch/>
        </p:blipFill>
        <p:spPr>
          <a:xfrm>
            <a:off x="4551450" y="3481171"/>
            <a:ext cx="7505671" cy="20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888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065E14-8D22-E645-9AB3-AA50786B531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93173" y="476674"/>
            <a:ext cx="11233150" cy="648072"/>
          </a:xfrm>
        </p:spPr>
        <p:txBody>
          <a:bodyPr>
            <a:normAutofit/>
          </a:bodyPr>
          <a:lstStyle/>
          <a:p>
            <a:r>
              <a:rPr lang="en-IT" sz="3600" dirty="0"/>
              <a:t>Passaggi fondamentali del bando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3769E-9217-3948-85B9-AA5EA6BF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124746"/>
            <a:ext cx="11233150" cy="49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85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olo 1"/>
          <p:cNvSpPr txBox="1"/>
          <p:nvPr/>
        </p:nvSpPr>
        <p:spPr>
          <a:xfrm>
            <a:off x="709175" y="344820"/>
            <a:ext cx="1032721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3200" dirty="0">
                <a:latin typeface="Century Gothic" panose="020B0502020202020204" pitchFamily="34" charset="0"/>
                <a:cs typeface="Calibri" panose="020F0502020204030204" pitchFamily="34" charset="0"/>
              </a:rPr>
              <a:t>Test di </a:t>
            </a:r>
            <a:r>
              <a:rPr sz="32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ammissione</a:t>
            </a:r>
            <a:r>
              <a:rPr sz="3200" dirty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r>
              <a:rPr lang="it-IT" sz="3200" dirty="0">
                <a:latin typeface="Century Gothic" panose="020B0502020202020204" pitchFamily="34" charset="0"/>
                <a:cs typeface="Calibri" panose="020F0502020204030204" pitchFamily="34" charset="0"/>
              </a:rPr>
              <a:t> Test Online CISIA</a:t>
            </a:r>
            <a:r>
              <a:rPr sz="3200" dirty="0">
                <a:latin typeface="Century Gothic" panose="020B0502020202020204" pitchFamily="34" charset="0"/>
                <a:cs typeface="Calibri" panose="020F0502020204030204" pitchFamily="34" charset="0"/>
              </a:rPr>
              <a:t> TOLC-E</a:t>
            </a:r>
          </a:p>
        </p:txBody>
      </p:sp>
      <p:sp>
        <p:nvSpPr>
          <p:cNvPr id="295" name="Computer"/>
          <p:cNvSpPr/>
          <p:nvPr/>
        </p:nvSpPr>
        <p:spPr>
          <a:xfrm>
            <a:off x="9917868" y="2989531"/>
            <a:ext cx="1120981" cy="90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 sz="1801" dirty="0">
              <a:latin typeface="Century Gothic" panose="020B0502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09175" y="1620155"/>
            <a:ext cx="8329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Per l’ammissione ai Corsi di Laurea SPOSI e SVIC è previsto un test Online </a:t>
            </a:r>
            <a:r>
              <a:rPr lang="it-IT" sz="2000" dirty="0" err="1">
                <a:latin typeface="Century Gothic" panose="020B0502020202020204" pitchFamily="34" charset="0"/>
              </a:rPr>
              <a:t>Cisia</a:t>
            </a:r>
            <a:r>
              <a:rPr lang="it-IT" sz="2000" dirty="0">
                <a:latin typeface="Century Gothic" panose="020B0502020202020204" pitchFamily="34" charset="0"/>
              </a:rPr>
              <a:t> (Consorzio Interuniversitario Sistemi Integrati per l’Accesso) di orientamento e valutazione delle capacità iniziali dello studente:</a:t>
            </a:r>
            <a:r>
              <a:rPr lang="it-IT" sz="2000" b="1" dirty="0">
                <a:latin typeface="Century Gothic" panose="020B0502020202020204" pitchFamily="34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il TOLC-E</a:t>
            </a: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Il test si svolge al computer e può essere svolto in una delle date disponibili presso l’Università di Bologna oppure </a:t>
            </a:r>
            <a:r>
              <a:rPr lang="it-IT" sz="2000" u="sng" dirty="0">
                <a:latin typeface="Century Gothic" panose="020B0502020202020204" pitchFamily="34" charset="0"/>
              </a:rPr>
              <a:t>presso qualunque sede universitaria organizzi il test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Per ulteriori informazioni riguardanti le date, le sedi e le modalità di iscrizione al test potete fare riferimento al </a:t>
            </a:r>
            <a:r>
              <a:rPr lang="it-IT" sz="2000" b="1" dirty="0">
                <a:latin typeface="Century Gothic" panose="020B0502020202020204" pitchFamily="34" charset="0"/>
                <a:hlinkClick r:id="rId2"/>
              </a:rPr>
              <a:t>sito ufficiale</a:t>
            </a:r>
            <a:r>
              <a:rPr lang="it-IT" sz="2000" b="1" dirty="0">
                <a:latin typeface="Century Gothic" panose="020B0502020202020204" pitchFamily="34" charset="0"/>
              </a:rPr>
              <a:t>.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911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117"/>
          <p:cNvSpPr txBox="1"/>
          <p:nvPr/>
        </p:nvSpPr>
        <p:spPr>
          <a:xfrm>
            <a:off x="335362" y="422607"/>
            <a:ext cx="11521279" cy="61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 defTabSz="758825">
              <a:defRPr sz="3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3401" dirty="0">
                <a:latin typeface="Century Gothic" panose="020B0502020202020204" pitchFamily="34" charset="0"/>
                <a:cs typeface="Calibri" panose="020F0502020204030204" pitchFamily="34" charset="0"/>
              </a:rPr>
              <a:t>Test di ammissione: TOLC-E</a:t>
            </a:r>
          </a:p>
        </p:txBody>
      </p:sp>
      <p:sp>
        <p:nvSpPr>
          <p:cNvPr id="299" name="Matematica, Logica e Comprensione Verbale"/>
          <p:cNvSpPr txBox="1"/>
          <p:nvPr/>
        </p:nvSpPr>
        <p:spPr>
          <a:xfrm>
            <a:off x="4951041" y="1393511"/>
            <a:ext cx="923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300" name="È obbligatorio partecipare al test prima di potersi immatricolare ai Corsi di Laurea SPOSI e SVIC…"/>
          <p:cNvSpPr txBox="1"/>
          <p:nvPr/>
        </p:nvSpPr>
        <p:spPr>
          <a:xfrm>
            <a:off x="826407" y="1878329"/>
            <a:ext cx="1112829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dirty="0"/>
          </a:p>
        </p:txBody>
      </p:sp>
      <p:sp>
        <p:nvSpPr>
          <p:cNvPr id="3" name="Rettangolo 2"/>
          <p:cNvSpPr/>
          <p:nvPr/>
        </p:nvSpPr>
        <p:spPr>
          <a:xfrm>
            <a:off x="661515" y="1110858"/>
            <a:ext cx="104726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8" indent="-342908" algn="just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struttura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della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prova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prevede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quesiti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di </a:t>
            </a:r>
            <a:r>
              <a:rPr lang="en-GB" sz="2000" b="1" dirty="0" err="1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Matematica</a:t>
            </a:r>
            <a:r>
              <a:rPr lang="en-GB" sz="20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, Logica e </a:t>
            </a:r>
            <a:r>
              <a:rPr lang="en-GB" sz="2000" b="1" dirty="0" err="1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Comprensione</a:t>
            </a:r>
            <a:r>
              <a:rPr lang="en-GB" sz="20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Verbale</a:t>
            </a:r>
            <a:r>
              <a:rPr lang="en-GB" sz="200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  <a:endParaRPr lang="en-GB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8" indent="-342908" algn="just">
              <a:lnSpc>
                <a:spcPct val="11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È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obbligatorio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partecipare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al test 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prima di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potersi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immatricolare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a</a:t>
            </a: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Cors</a:t>
            </a:r>
            <a:r>
              <a:rPr lang="it-IT" sz="2000" dirty="0"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Laurea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SPOSI;</a:t>
            </a:r>
          </a:p>
          <a:p>
            <a:pPr marL="342908" indent="-342908" algn="just">
              <a:lnSpc>
                <a:spcPct val="11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Dopo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aver sostenuto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il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TOLC-E,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potrai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utilizzare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il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punteggio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ottenuto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per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candidarti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all’ammissione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al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corso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iscrivendoti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ad una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selezione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il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test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colloca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candidati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nella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graduatoria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utile ai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fini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dell’ammissione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ai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Corsi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marL="342908" indent="-342908" algn="just"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In base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all’esito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del test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potranno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essere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assegnati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specifici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Obblighi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Formativi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Aggiuntivi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(OFA)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assolvono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durante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il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primo anno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tramite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modalità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previste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dal bando;</a:t>
            </a:r>
          </a:p>
          <a:p>
            <a:pPr marL="342908" indent="-342908" algn="just"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Tutte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informazioni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e le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scadenze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saranno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pubblicate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sul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  <a:hlinkClick r:id="rId3"/>
              </a:rPr>
              <a:t>bando di ammissione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marL="342908" indent="-342908" algn="just"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Ti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invitiamo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consultare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la </a:t>
            </a:r>
            <a:r>
              <a:rPr lang="en-GB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pagina</a:t>
            </a:r>
            <a:r>
              <a:rPr lang="en-GB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  <a:hlinkClick r:id="rId4"/>
              </a:rPr>
              <a:t>TOLC: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  <a:hlinkClick r:id="rId4"/>
              </a:rPr>
              <a:t>cos’è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  <a:hlinkClick r:id="rId4"/>
              </a:rPr>
              <a:t> e come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  <a:hlinkClick r:id="rId4"/>
              </a:rPr>
              <a:t>si</a:t>
            </a:r>
            <a:r>
              <a:rPr lang="en-GB" sz="2000" b="1" dirty="0">
                <a:latin typeface="Century Gothic" panose="020B050202020202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  <a:cs typeface="Calibri" panose="020F0502020204030204" pitchFamily="34" charset="0"/>
                <a:hlinkClick r:id="rId4"/>
              </a:rPr>
              <a:t>svolge</a:t>
            </a:r>
            <a:endParaRPr lang="en-GB" sz="2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822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OPERTINA">
  <a:themeElements>
    <a:clrScheme name="COPERTI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PERTI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PERT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PERTINA">
  <a:themeElements>
    <a:clrScheme name="COPERTI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PERTI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PERT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783</Words>
  <Application>Microsoft Office PowerPoint</Application>
  <PresentationFormat>Widescreen</PresentationFormat>
  <Paragraphs>66</Paragraphs>
  <Slides>14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S&amp;M</dc:creator>
  <cp:lastModifiedBy>Arianna Ciarrocchi</cp:lastModifiedBy>
  <cp:revision>62</cp:revision>
  <dcterms:modified xsi:type="dcterms:W3CDTF">2023-09-26T08:09:46Z</dcterms:modified>
</cp:coreProperties>
</file>